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5"/>
  </p:notesMasterIdLst>
  <p:sldIdLst>
    <p:sldId id="256" r:id="rId2"/>
    <p:sldId id="271" r:id="rId3"/>
    <p:sldId id="274" r:id="rId4"/>
    <p:sldId id="277" r:id="rId5"/>
    <p:sldId id="275" r:id="rId6"/>
    <p:sldId id="276" r:id="rId7"/>
    <p:sldId id="279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9" r:id="rId16"/>
    <p:sldId id="270" r:id="rId17"/>
    <p:sldId id="264" r:id="rId18"/>
    <p:sldId id="265" r:id="rId19"/>
    <p:sldId id="266" r:id="rId20"/>
    <p:sldId id="267" r:id="rId21"/>
    <p:sldId id="273" r:id="rId22"/>
    <p:sldId id="268" r:id="rId23"/>
    <p:sldId id="272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DF13E-FAD1-48F4-8780-BDD84D8DDA06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4C3F1-E58F-4794-A86E-BB8D5EA18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58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4C3F1-E58F-4794-A86E-BB8D5EA18AC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1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73AFD0-5088-B4A0-1922-1997627A4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1B5135-0FC8-5E31-3B4D-D36A0BB9C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C1916C-B367-FE47-5084-10195AEA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D5AF0-A2F9-969E-E5AA-91EFBF72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3455D9-FB23-77B6-3972-B62E765B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68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1A1CA-D301-3DC8-98DE-F31113FA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679C4C-5D16-6B44-9A96-84B282CC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574C8A-BA4C-C39D-4884-188FEC15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FE8BB-5E1F-E727-1528-6DAC3546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FEEC6-52BD-4705-E8CE-A6F37204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09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EAEDBC-1E2C-C269-9B67-2D1287660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99B5F3-4BBD-1411-9463-E614F6248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79E32D-39F4-64F0-25B8-8B063CF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359CFE-BFEF-B339-CB55-30BAD95D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25603A-D42C-75A5-B7C8-E8ECB43F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7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AFF75-B217-D472-2A61-5BC06B75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9A0A7C-9578-8803-2FA6-7BF4CEFF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B37C2E-616A-28AB-8094-7F845A8E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AFE45-F1B7-B4BC-0FFB-43E4325D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A7B47-7CA6-B83F-A407-D6CB8F02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16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E9AA2-5CE5-D4D2-2341-A5D017DF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37B922-B220-8033-4476-B056A5B3C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524E05-F8BB-0F0B-CA6E-2D4DAA9C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3795D-5AA7-0FBE-B247-345F377A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F4C60-2235-481D-035D-6CF0969A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5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E0153-F91A-3F51-AABB-ECEF4A47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68418E-53D7-A225-5830-7E6D72D70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EF64C1-BD76-D567-10D5-837DF263C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BD4902-92D5-F83F-2874-ADDED448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D3CEFE-26AE-4984-6268-9A518ED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CDFD8-1FCE-4AD4-EE5C-990B1F21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15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8B56A-D6FE-C3CF-BD51-5463791B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1250CD-7A5B-5845-BA37-02C1DF869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3D95FF-8EC3-4EA1-707D-FEEDF295B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116448-9D1A-313E-6E17-7851E2905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1C55B3-736B-7E6B-4FE0-DEF0688FB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8C4C-03FE-988A-764E-6C187B44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1FA211-1738-F6A4-C657-0B9407BF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0B1215-372B-0598-7330-FDD71345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49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20742-8FDE-F9FC-0B09-53F81F91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28D711-3CB3-64F0-3A9E-B50DCB70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578524-F643-7263-770D-6EDDD22C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03BDF1-6325-F060-F636-1D97D0ED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59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68752EA-D346-40DC-7A83-20ABEC3F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BEFAC27-B391-9099-723E-6E23C432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7A5E0-182E-319D-ABEA-3AB401D2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12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CD62F-9C35-1808-BF93-1DD4839C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1FB3F-6986-B764-0DD1-55784FEE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6D58D6-FC6F-5995-ABF6-D76D9E599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0EF470-8D27-9B4D-DC1E-3223E90B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8F83BA-6B22-7FF4-4E51-ADF0E6C7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4FF435-5ABE-66F8-F7F1-09AC3573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46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8D862-4CCA-F4C9-0B11-77CADCF0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B49565-5E28-E89F-089E-2BE142FE0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4EEB15-758C-D91C-A7E6-3D3EEDD35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5A6AE8-F98C-7661-765A-FB237ABB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8B233-53C4-4277-F948-AFB43098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1B15B8-B2F5-3A67-3F86-53743398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00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30D5D-7125-0BA6-3691-A1BFCB31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9CF3A-D078-5265-F4F7-9959D2A6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D66942-298C-893D-0057-ABFA2F3E8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4906-0AF9-4B48-93B2-1CA858D090A3}" type="datetimeFigureOut">
              <a:rPr lang="ru-RU" smtClean="0"/>
              <a:t>20/05/25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376D63-D0F0-CE3B-0529-DE555B4C3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3AEA1-91A9-DCFC-EB43-350E54ACC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8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CE078F9-3745-B410-07F3-DB5CE3AE4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537" y="0"/>
            <a:ext cx="7767637" cy="6691744"/>
          </a:xfrm>
        </p:spPr>
        <p:txBody>
          <a:bodyPr>
            <a:norm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 НАУКИ И ОБРАЗОВАНИЯ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АЗЕРБАЙДЖАНСКОЙ РЕСПУБЛИКИ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АЗЕРБАЙДЖАНСКИЙ ГОСУДАРСТВЕННЫЙ УНИВЕРСИТЕТ НЕФТИ И ПРОМЫШЛЕННОСТИ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КАФЕДРА: «КОМПЬЮТЕРНАЯ ИНЖЕНЕРИЯ»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Предмет: «Веб-системы и технологии»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онлайн-бронирования отелей»</a:t>
            </a: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650.22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Сербин Владимир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асс. Халилов М. Э.</a:t>
            </a:r>
            <a:endParaRPr lang="ru-RU" sz="1800" b="1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ctr"/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БАКУ-2025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0C30-90FF-8D1C-0B68-4D95346F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007494-5FD9-2B8E-6B59-0AD0CBA69677}"/>
              </a:ext>
            </a:extLst>
          </p:cNvPr>
          <p:cNvSpPr txBox="1"/>
          <p:nvPr/>
        </p:nvSpPr>
        <p:spPr>
          <a:xfrm>
            <a:off x="1" y="0"/>
            <a:ext cx="1219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Теперь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перейдем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к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разработке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секции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hero 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поискового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баннера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953F6-7102-EAD8-A1D1-4661415D1B22}"/>
              </a:ext>
            </a:extLst>
          </p:cNvPr>
          <p:cNvSpPr txBox="1"/>
          <p:nvPr/>
        </p:nvSpPr>
        <p:spPr>
          <a:xfrm>
            <a:off x="953298" y="228407"/>
            <a:ext cx="819123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"container-fluid position-relative p-0"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"hero"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"hero-content"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&lt;h1&gt;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Бронируйте отели для отдыха по Азербайджану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&lt;/h1&gt;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&lt;h4&gt;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Дома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отели и многое другое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&lt;form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"search-bar"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onsubmit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"return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checkPrices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(event)"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"city-input-container"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Город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 Баку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"city-dropdown"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checkin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 date"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"form-control"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Заезд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"input-group-addon"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&gt;&lt;/span&gt;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"checkout"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 date"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"form-control"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Выезд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"input-group-addon"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&gt;&lt;/span&gt;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&lt;select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"guests"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гость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5+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гостей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&lt;/select&gt;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-lg“</a:t>
            </a:r>
            <a:r>
              <a:rPr lang="en-US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 цены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&lt;/form&gt;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B43754-8D51-D424-E0FA-255B5B5D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84" y="4668876"/>
            <a:ext cx="5853430" cy="1812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9BB260-9804-A7B1-465C-16D7682646FF}"/>
              </a:ext>
            </a:extLst>
          </p:cNvPr>
          <p:cNvSpPr txBox="1"/>
          <p:nvPr/>
        </p:nvSpPr>
        <p:spPr>
          <a:xfrm>
            <a:off x="3047467" y="6372462"/>
            <a:ext cx="609706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Итоговый результат поискового баннера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671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DA3C-051A-8550-8B5F-A31481EE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7A5A44-01E4-F2BC-9F59-B3C34F74960B}"/>
              </a:ext>
            </a:extLst>
          </p:cNvPr>
          <p:cNvSpPr txBox="1"/>
          <p:nvPr/>
        </p:nvSpPr>
        <p:spPr>
          <a:xfrm>
            <a:off x="0" y="0"/>
            <a:ext cx="121920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Теперь перейдём к созданию секции “Популярные регионы Азербайджана”.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1FBE0-F9E9-8A5A-1233-5A7CB3256B49}"/>
              </a:ext>
            </a:extLst>
          </p:cNvPr>
          <p:cNvSpPr txBox="1"/>
          <p:nvPr/>
        </p:nvSpPr>
        <p:spPr>
          <a:xfrm>
            <a:off x="426826" y="623014"/>
            <a:ext cx="90496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&lt;div </a:t>
            </a:r>
            <a:r>
              <a:rPr lang="az-Latn-AZ" sz="1000" kern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container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py-2"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&lt;h2 </a:t>
            </a:r>
            <a:r>
              <a:rPr lang="az-Latn-AZ" sz="1000" kern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text-center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mb-3"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Популярные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регионы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Азербайджана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&lt;/h2&gt;</a:t>
            </a:r>
            <a:endParaRPr lang="en-US" sz="10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row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"col-xs-6 col-sm-4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destination-slide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destination-card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   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&lt;a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href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search.html#baku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destination-img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background-image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url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img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/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cities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/baku.jpg');"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&gt;&lt;/div&gt;&lt;/a&gt;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destination-info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134874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&lt;a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href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search.html#baku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Баку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&lt;/a&gt;&lt;/div&gt;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destination-count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3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варианта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размещения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en-US" sz="10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EBC2A-DE40-F105-2E40-DACCBC827204}"/>
              </a:ext>
            </a:extLst>
          </p:cNvPr>
          <p:cNvSpPr txBox="1"/>
          <p:nvPr/>
        </p:nvSpPr>
        <p:spPr>
          <a:xfrm>
            <a:off x="-1064" y="3177559"/>
            <a:ext cx="609706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 итоге получаем</a:t>
            </a:r>
            <a:r>
              <a:rPr lang="en-US" sz="16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C93F3A-CAE1-F7A2-4C04-E4B53B3E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4" y="3605166"/>
            <a:ext cx="6841479" cy="16107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47F644-A730-8084-CB60-E648C2D4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993" y="5215930"/>
            <a:ext cx="6369095" cy="14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0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12A9-6542-C33C-DC29-60472610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0DEF79-D212-9548-E376-F65F977DACD9}"/>
              </a:ext>
            </a:extLst>
          </p:cNvPr>
          <p:cNvSpPr txBox="1"/>
          <p:nvPr/>
        </p:nvSpPr>
        <p:spPr>
          <a:xfrm>
            <a:off x="319720" y="369332"/>
            <a:ext cx="5985164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&lt;h2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text-center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mb-3"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Вам могут быть интересны эти варианты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&lt;/h2&gt;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"col-xs-6 col-sm-4"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/BakuMarriot.jpg"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card-img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BakuMarriot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card-body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&lt;h5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card-title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Marriott Hotel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&lt;/h5&gt;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card-text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Marriott Hotel располагается в городе Баку в 5 минутах ходьбы от побережья Каспийского моря.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btn-success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search.html#baku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к отелю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kern="1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880AA-0E4A-5280-10AD-2644940A1981}"/>
              </a:ext>
            </a:extLst>
          </p:cNvPr>
          <p:cNvSpPr txBox="1"/>
          <p:nvPr/>
        </p:nvSpPr>
        <p:spPr>
          <a:xfrm>
            <a:off x="0" y="0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идут секции “Интересные варианты” 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 “ Предложения на выходные ” </a:t>
            </a:r>
            <a:r>
              <a:rPr lang="ru-RU" sz="18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D5B566-7450-D4ED-788F-DB79B2E3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4" y="4073392"/>
            <a:ext cx="5297157" cy="2113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140EA9-6FC7-6A3B-C1F7-3E6FE3FEC180}"/>
              </a:ext>
            </a:extLst>
          </p:cNvPr>
          <p:cNvSpPr txBox="1"/>
          <p:nvPr/>
        </p:nvSpPr>
        <p:spPr>
          <a:xfrm>
            <a:off x="4781418" y="3495894"/>
            <a:ext cx="222418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 итоге получаем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45B4E-D400-51D4-860E-6771AD7E4D79}"/>
              </a:ext>
            </a:extLst>
          </p:cNvPr>
          <p:cNvSpPr txBox="1"/>
          <p:nvPr/>
        </p:nvSpPr>
        <p:spPr>
          <a:xfrm>
            <a:off x="6650183" y="369332"/>
            <a:ext cx="500042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/hotels/GanjaDeluxe.jpg"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DeluxeHotelGanja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"card-body"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&lt;h5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"card-title"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Deluxe Hotel Ganja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&lt;/h5&gt;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"card-text text-muted"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Гянджа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"season-offer w-100"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justify-content-between align-items-center"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"price-old"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AZN 150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"price-new ms-5"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AZN 100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search.html#ganja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Показать подробнее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3D9597F-E46B-56D2-CC9E-447183D2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12" y="4073392"/>
            <a:ext cx="5410835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83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75948-B940-8FC2-812C-31A88C05A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3B5543-A48F-83F0-725C-021CA2433C5A}"/>
              </a:ext>
            </a:extLst>
          </p:cNvPr>
          <p:cNvSpPr txBox="1"/>
          <p:nvPr/>
        </p:nvSpPr>
        <p:spPr>
          <a:xfrm>
            <a:off x="351691" y="0"/>
            <a:ext cx="11471565" cy="535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&lt;footer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"text-center text-lg-start text-dark mt-auto"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#ECEFF1"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justify-content-between p-4 text-white"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#3f684d;"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"container text-center text-md-start mt-5"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"row mt-3"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"col-md-3 col-lg-4 col-xl-3 mx-auto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Компания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основанная в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2025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году в Азербайджане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Цель </a:t>
            </a:r>
            <a:r>
              <a:rPr lang="ru-RU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подразделения </a:t>
            </a:r>
            <a:r>
              <a:rPr lang="ru-RU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Vladimir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Holdings Inc., — делать путешествия доступными каждому.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"col-md-3 col-lg-2 col-xl-2 mx-auto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Полезные ссылки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"about.html"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 нас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"contact.html"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"reviews.html"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Отзывы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"col-md-4 col-lg-3 col-xl-3 mx-auto mb-md-0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Azadliq Avenue 34, Baku, Azerbaijan, AZ1010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info@asoiu.edu.az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+994 55 123 23 23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"text-center p-3"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rgba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0, 0, 0.2)"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© 2025 Copyright: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&lt;u&gt;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Vladimir Serbin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&lt;/u&gt;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All rights reserved.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footer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A41F7F-1ECA-B988-E83F-87AFC9CF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15" y="5065791"/>
            <a:ext cx="6120130" cy="1334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EA847-D7D1-D565-2179-5446A0A1DE1F}"/>
              </a:ext>
            </a:extLst>
          </p:cNvPr>
          <p:cNvSpPr txBox="1"/>
          <p:nvPr/>
        </p:nvSpPr>
        <p:spPr>
          <a:xfrm>
            <a:off x="3142615" y="6259249"/>
            <a:ext cx="612013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en-US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6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Секция футера внизу страницы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275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24C656-E633-1750-BB6A-6E7DDE4F301E}"/>
              </a:ext>
            </a:extLst>
          </p:cNvPr>
          <p:cNvSpPr txBox="1"/>
          <p:nvPr/>
        </p:nvSpPr>
        <p:spPr>
          <a:xfrm>
            <a:off x="0" y="0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.2 Верстка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3036A-07F3-C25B-F656-331BB036E977}"/>
              </a:ext>
            </a:extLst>
          </p:cNvPr>
          <p:cNvSpPr txBox="1"/>
          <p:nvPr/>
        </p:nvSpPr>
        <p:spPr>
          <a:xfrm>
            <a:off x="0" y="45807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Данная страница состоит из настраиваемой фильтрации отелей по городам и по цене, а так же сами отели. Начнём с фильтрации отелей: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30A20-F485-218D-11CF-454FF08CE99B}"/>
              </a:ext>
            </a:extLst>
          </p:cNvPr>
          <p:cNvSpPr txBox="1"/>
          <p:nvPr/>
        </p:nvSpPr>
        <p:spPr>
          <a:xfrm>
            <a:off x="409242" y="1104405"/>
            <a:ext cx="564103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filter-container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data-bs-toggle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data-bs-target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cityFilter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Города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</a:p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filter-option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</a:t>
            </a:r>
            <a:r>
              <a:rPr lang="az-Latn-AZ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filter-type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Баку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/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filter-count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3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1ED03-B1D9-3BFC-CBCD-DCB25740E63B}"/>
              </a:ext>
            </a:extLst>
          </p:cNvPr>
          <p:cNvSpPr txBox="1"/>
          <p:nvPr/>
        </p:nvSpPr>
        <p:spPr>
          <a:xfrm>
            <a:off x="6208968" y="1104405"/>
            <a:ext cx="574857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collapsed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data-bs-toggle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data-bs-target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Цена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за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ночь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</a:p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range-slider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-horizontal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ui-widget-content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ui-widget-header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tabindex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"0"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ui-slider-handle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ui-state-default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50215" indent="450215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tabindex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"0"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ui-slider-handle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ui-state-default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50215" indent="450215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50215"/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box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input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type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text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amount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readonly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A60F1-0398-C847-5A08-3DD5FF94F887}"/>
              </a:ext>
            </a:extLst>
          </p:cNvPr>
          <p:cNvSpPr txBox="1"/>
          <p:nvPr/>
        </p:nvSpPr>
        <p:spPr>
          <a:xfrm>
            <a:off x="0" y="2783943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итоге фильтрация по городам и цене выглядит следующим образом: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CA75BD-36AB-D538-A4BC-2F93569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68" y="3220729"/>
            <a:ext cx="3365183" cy="3194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47082C-8A72-E729-3383-A46FF83CB1DE}"/>
              </a:ext>
            </a:extLst>
          </p:cNvPr>
          <p:cNvSpPr txBox="1"/>
          <p:nvPr/>
        </p:nvSpPr>
        <p:spPr>
          <a:xfrm>
            <a:off x="1142999" y="6191215"/>
            <a:ext cx="614172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en-US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7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Фильтрация отелей по городам и цене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41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E29716-EE78-441D-0757-D4B9A2739196}"/>
              </a:ext>
            </a:extLst>
          </p:cNvPr>
          <p:cNvSpPr txBox="1"/>
          <p:nvPr/>
        </p:nvSpPr>
        <p:spPr>
          <a:xfrm>
            <a:off x="0" y="0"/>
            <a:ext cx="12192000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Далее рассмотрим контейнер с отелями, всего их представлено 11. Мы рассмотрим один из них, но другие выглядят аналогично: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171D8-14E7-3B51-37F9-A68DA28CE4E7}"/>
              </a:ext>
            </a:extLst>
          </p:cNvPr>
          <p:cNvSpPr txBox="1"/>
          <p:nvPr/>
        </p:nvSpPr>
        <p:spPr>
          <a:xfrm>
            <a:off x="569102" y="755890"/>
            <a:ext cx="9681130" cy="371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"hotel-card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"row"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"hotel-image"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"background-image: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('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/hotels/BakuMarriot.jpg');"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"col-md-8"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&lt;h4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"text-success"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 Marriott Hotel Boulevard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&lt;/h4&gt;&lt;h4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"stars"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★★★★★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"text-muted"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Баку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- 4 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км от центра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Стандартный номер с кроватью размера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«king-size»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mb-3"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"hotel-feature"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&gt;&lt;b&gt;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Завтрак включен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Бесплатная отмена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&lt;/b&gt;&lt;/span&gt;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justify-content-end align-items-center"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"text-end"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"hotel-price"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240 AZN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data-bs-toggle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data-bs-target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"#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staticBackdropBakuMarriot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Показать подробнее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E64BE2-00DD-73EE-99A9-DFE41824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35" y="4218985"/>
            <a:ext cx="5637530" cy="2037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71274-73E7-FF21-FF30-D65D0077E99D}"/>
              </a:ext>
            </a:extLst>
          </p:cNvPr>
          <p:cNvSpPr txBox="1"/>
          <p:nvPr/>
        </p:nvSpPr>
        <p:spPr>
          <a:xfrm>
            <a:off x="3277235" y="6047989"/>
            <a:ext cx="563753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8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Контейнер с отелем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310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B6F64B-6027-F3ED-0FCA-286845C8F67C}"/>
              </a:ext>
            </a:extLst>
          </p:cNvPr>
          <p:cNvSpPr txBox="1"/>
          <p:nvPr/>
        </p:nvSpPr>
        <p:spPr>
          <a:xfrm>
            <a:off x="267499" y="28117"/>
            <a:ext cx="1165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добавим модальное окно для каждого отеля, чтобы при нажатие на кнопку “Показать подробнее” открывалось окно.</a:t>
            </a:r>
            <a:endParaRPr lang="ru-RU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3F088-8EC1-7C0E-88D2-9BC756C39A0E}"/>
              </a:ext>
            </a:extLst>
          </p:cNvPr>
          <p:cNvSpPr txBox="1"/>
          <p:nvPr/>
        </p:nvSpPr>
        <p:spPr>
          <a:xfrm>
            <a:off x="267500" y="366671"/>
            <a:ext cx="1165700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fade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staticBackdropBakuMarriot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data-bs-backdrop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data-bs-keyboard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tabindex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"-1"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aria-labelledby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staticBackdropLabel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aria-hidden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modal-dialog-centered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modal-dialog-scrollable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modal-lg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modal-content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modal-header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&lt;h1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modal-title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fs-5"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staticBackdropLabel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Marriott Hotel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Boulevard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&lt;/h1&gt;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btn-close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data-bs-dismiss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aria-label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Close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modal-body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/BakuMarriot.jpg"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100%;"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Отель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Boulevard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Autograph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Collection с оздоровительным спа-центром и бесплатным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-Fi на всей территории расположен в 5 минутах ходьбы от побережья Каспийского моря.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&lt;h3&gt;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Самые популярные удобства и услуги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&lt;/h3&gt;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justify-content-start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🏊🏼Крытый бассейн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🅿️Бесплатная парковка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🛜Бесплатный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-Fi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justify-content-start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🚖Трансфер от/до аэропорта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🍸Бар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🍴</a:t>
            </a: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ресторана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"modal-footer"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Забронировать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-secondary"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data-bs-dismiss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Закрыть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50F930-9722-610A-4B8D-8A0BA4E9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86" y="2972969"/>
            <a:ext cx="4123373" cy="3100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72BC5-9E2C-7757-60F6-DB267790D53B}"/>
              </a:ext>
            </a:extLst>
          </p:cNvPr>
          <p:cNvSpPr txBox="1"/>
          <p:nvPr/>
        </p:nvSpPr>
        <p:spPr>
          <a:xfrm>
            <a:off x="7558086" y="6073907"/>
            <a:ext cx="412337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9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Модальное окно для отеля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451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FE5D-8101-E100-FE59-AFE68A0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34ADD5-E1AE-0969-8D0E-CFDC42C9516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8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8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EFA13-954E-883F-1BCD-735245EA7952}"/>
              </a:ext>
            </a:extLst>
          </p:cNvPr>
          <p:cNvSpPr txBox="1"/>
          <p:nvPr/>
        </p:nvSpPr>
        <p:spPr>
          <a:xfrm>
            <a:off x="-76200" y="414397"/>
            <a:ext cx="1226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Начнём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реализации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ф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ильтрация городов по вводу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21ED1-C882-F677-E8BD-FBA5A0FC316A}"/>
              </a:ext>
            </a:extLst>
          </p:cNvPr>
          <p:cNvSpPr txBox="1"/>
          <p:nvPr/>
        </p:nvSpPr>
        <p:spPr>
          <a:xfrm>
            <a:off x="537130" y="781943"/>
            <a:ext cx="655426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oninput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val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this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.value.trim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 !=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elem.innerText.search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(val) == -1){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insertMark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elem.innerText.search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(val),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val.length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84FC3-CB1C-8580-BA1C-EBEC3B026B49}"/>
              </a:ext>
            </a:extLst>
          </p:cNvPr>
          <p:cNvSpPr txBox="1"/>
          <p:nvPr/>
        </p:nvSpPr>
        <p:spPr>
          <a:xfrm>
            <a:off x="388618" y="4413706"/>
            <a:ext cx="111532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insertMark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return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(0,position)+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'&lt;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mark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background-color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#93f0ad;"&gt;'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+str.slice(position,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position+len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)+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'&lt;/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mark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+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position+len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40C8E1-B6A7-A148-5C0F-3634AF37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327" y="5309691"/>
            <a:ext cx="2752725" cy="981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1B961-D3F0-52D4-EE0B-418D43B55756}"/>
              </a:ext>
            </a:extLst>
          </p:cNvPr>
          <p:cNvSpPr txBox="1"/>
          <p:nvPr/>
        </p:nvSpPr>
        <p:spPr>
          <a:xfrm>
            <a:off x="0" y="4781252"/>
            <a:ext cx="1180338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 всех скриптов связанных с фильтрацией городов по вводу в 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id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=”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city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готовый результат выглядит так (Рис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10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5FC72-5A6D-5802-B737-02B8248505ED}"/>
              </a:ext>
            </a:extLst>
          </p:cNvPr>
          <p:cNvSpPr txBox="1"/>
          <p:nvPr/>
        </p:nvSpPr>
        <p:spPr>
          <a:xfrm>
            <a:off x="2503676" y="6137300"/>
            <a:ext cx="615696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10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Результат работы скрипта </a:t>
            </a:r>
            <a:r>
              <a:rPr lang="az-Latn-AZ" sz="16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фильтрации</a:t>
            </a:r>
            <a:r>
              <a:rPr lang="az-Latn-AZ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городов</a:t>
            </a:r>
            <a:r>
              <a:rPr lang="az-Latn-AZ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436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C90A5-0C32-717C-1872-0B703432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9BA0C-EC8E-E5F6-B729-BAAF6B4D78EA}"/>
              </a:ext>
            </a:extLst>
          </p:cNvPr>
          <p:cNvSpPr txBox="1"/>
          <p:nvPr/>
        </p:nvSpPr>
        <p:spPr>
          <a:xfrm>
            <a:off x="-1" y="0"/>
            <a:ext cx="12192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идёт работа с выпадающим списком доступных городов в вводе текста:</a:t>
            </a:r>
            <a:endParaRPr lang="ru-RU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45DE2-C1BB-5963-5892-0FA4733F09A5}"/>
              </a:ext>
            </a:extLst>
          </p:cNvPr>
          <p:cNvSpPr txBox="1"/>
          <p:nvPr/>
        </p:nvSpPr>
        <p:spPr>
          <a:xfrm>
            <a:off x="3181350" y="338554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item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=&gt;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item.addEventListener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click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cityInput.value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this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.textContent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cityInput.addEventListener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focus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block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click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(e)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e.target.closest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city-input-container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CFDD2-B552-7638-6137-0E2343B8B8E7}"/>
              </a:ext>
            </a:extLst>
          </p:cNvPr>
          <p:cNvSpPr txBox="1"/>
          <p:nvPr/>
        </p:nvSpPr>
        <p:spPr>
          <a:xfrm>
            <a:off x="-11909" y="3625604"/>
            <a:ext cx="12215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итоге список доступных городов в поле ввода выглядит таким образом (Рис </a:t>
            </a:r>
            <a:r>
              <a:rPr lang="ru-RU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4357A1-3164-DF1F-3917-4619BF4B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926" y="3994936"/>
            <a:ext cx="2033587" cy="2316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9E4F9-013D-DEA3-63E2-81D7B0E2B68B}"/>
              </a:ext>
            </a:extLst>
          </p:cNvPr>
          <p:cNvSpPr txBox="1"/>
          <p:nvPr/>
        </p:nvSpPr>
        <p:spPr>
          <a:xfrm>
            <a:off x="3036092" y="6289187"/>
            <a:ext cx="6119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Список доступных городов в поле ввода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93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E980A-5089-1882-70DB-4BD841E7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F1478E-B9C1-FFFA-3541-971E030DE636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идёт реализация календаря для выбора дат. </a:t>
            </a:r>
            <a:endParaRPr lang="ru-RU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B01B0-D9A6-C7CD-7552-81F157B67A48}"/>
              </a:ext>
            </a:extLst>
          </p:cNvPr>
          <p:cNvSpPr txBox="1"/>
          <p:nvPr/>
        </p:nvSpPr>
        <p:spPr>
          <a:xfrm>
            <a:off x="287748" y="440514"/>
            <a:ext cx="5991558" cy="5747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today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'2026-12-31'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format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dd.mm.yyyy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ru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startDate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today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endDate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autoclose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}).on(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changeDate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(e)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e.date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minCheckoutDate.setDate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minCheckoutDate.getDate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setStartDate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getDate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(!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||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&lt;=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newCheckout.setDate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newCheckout.getDate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setDate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}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day);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initialCheckoutDate.setDate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initialCheckoutDate.getDate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format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dd.mm.yyyy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ru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startDate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endDate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autoclose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3BF28-ECFF-6435-7939-CA08DE6562C7}"/>
              </a:ext>
            </a:extLst>
          </p:cNvPr>
          <p:cNvSpPr txBox="1"/>
          <p:nvPr/>
        </p:nvSpPr>
        <p:spPr>
          <a:xfrm>
            <a:off x="6353177" y="1119531"/>
            <a:ext cx="5684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 всех проделанных операций календарь выбора даты заезда и выезда выглядит (Рис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12</a:t>
            </a:r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C1216C-1E59-EDCD-20DC-A8B4D602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024" y="1898056"/>
            <a:ext cx="5038349" cy="2676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B23656-5DEC-062A-76D0-45D4F850C49C}"/>
              </a:ext>
            </a:extLst>
          </p:cNvPr>
          <p:cNvSpPr txBox="1"/>
          <p:nvPr/>
        </p:nvSpPr>
        <p:spPr>
          <a:xfrm>
            <a:off x="6676024" y="4498480"/>
            <a:ext cx="5038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Календарь выбора даты заезда и выезда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5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D54F7C-2B23-D45F-C2C8-FD2B37D852FE}"/>
              </a:ext>
            </a:extLst>
          </p:cNvPr>
          <p:cNvSpPr txBox="1"/>
          <p:nvPr/>
        </p:nvSpPr>
        <p:spPr>
          <a:xfrm>
            <a:off x="285750" y="783729"/>
            <a:ext cx="119062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kumimoji="0" lang="en-US" altLang="ru-RU" sz="1600" b="1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…………………………………………………… 3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ТЕОРЕТИЧЕСКАЯ ЧАСТЬ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………...………...…………. 4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1.1 Web-программирование………………………..…………. 4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1.2 HTML…………...…………………………………………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 5</a:t>
            </a:r>
            <a:endParaRPr kumimoji="0" lang="ru-RU" altLang="ru-RU" sz="160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1.3 CSS…………………………………………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 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az-Latn-AZ" altLang="ru-RU" sz="1600" i="0" u="none" strike="noStrike" cap="none" normalizeH="0" baseline="0" dirty="0" err="1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az-Latn-AZ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az-Latn-AZ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…. 7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ПРАКТИЧЕСКАЯ ЧАСТЬ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…………………………..….. 10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окружения для проекта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10</a:t>
            </a:r>
            <a:endParaRPr kumimoji="0" lang="ru-RU" altLang="ru-RU" sz="1600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 Верстка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index.html ..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.…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11</a:t>
            </a:r>
            <a:endParaRPr lang="ru-RU" altLang="ru-RU" sz="1600" dirty="0" bmk="_Hlk150343354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 Верстка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 .………………………………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 16</a:t>
            </a:r>
            <a:endParaRPr lang="en-US" altLang="ru-RU" sz="1600" dirty="0" bmk="_Hlk150343354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 ……………………………………...</a:t>
            </a:r>
            <a:r>
              <a:rPr lang="ru-RU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ru-RU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9</a:t>
            </a:r>
            <a:endParaRPr kumimoji="0" lang="ru-RU" altLang="ru-RU" sz="160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…………………………………………………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endParaRPr kumimoji="0" lang="ru-RU" altLang="ru-RU" sz="1600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использованной литературы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…………….………..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7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30AF9-D25E-D78D-FCD1-32A2284B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166AB-AA51-88B6-B21A-1B57A9F2CEEF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/>
            <a:r>
              <a:rPr lang="ru-RU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Далее идёт реализация функции проверки цен и параметров поиска: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9F6B-99F2-E6FC-B580-A29E0F1E90B3}"/>
              </a:ext>
            </a:extLst>
          </p:cNvPr>
          <p:cNvSpPr txBox="1"/>
          <p:nvPr/>
        </p:nvSpPr>
        <p:spPr>
          <a:xfrm>
            <a:off x="1029499" y="330186"/>
            <a:ext cx="9310255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checkPrices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event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 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value.trim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input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input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false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i = 0; i &lt;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cities.length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 i++){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[i].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innerText.trim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==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[i].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dataset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'f'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];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break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alert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`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Проверка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цен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для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nГород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nС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даты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nПо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nГостей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}`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window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.open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'search.html#'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+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'_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self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alert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Неверно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указан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город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!'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5BEE60-7755-DDE5-4F59-EA043201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4599701"/>
            <a:ext cx="4210050" cy="180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AC690-283D-1CC1-D3F3-737B0519C14B}"/>
              </a:ext>
            </a:extLst>
          </p:cNvPr>
          <p:cNvSpPr txBox="1"/>
          <p:nvPr/>
        </p:nvSpPr>
        <p:spPr>
          <a:xfrm>
            <a:off x="457467" y="4769583"/>
            <a:ext cx="5734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Вот так выглядит всплывающее окно в котором выводится информация о городе, дате и количестве гостей: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A0E5C-445A-2596-AC7A-61B00C16ED54}"/>
              </a:ext>
            </a:extLst>
          </p:cNvPr>
          <p:cNvSpPr txBox="1"/>
          <p:nvPr/>
        </p:nvSpPr>
        <p:spPr>
          <a:xfrm>
            <a:off x="6239741" y="6310404"/>
            <a:ext cx="4605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13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Всплывающее окно с информацией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07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7EAFE-25B6-AFB7-DDBC-A7E8A2B22D70}"/>
              </a:ext>
            </a:extLst>
          </p:cNvPr>
          <p:cNvSpPr txBox="1"/>
          <p:nvPr/>
        </p:nvSpPr>
        <p:spPr>
          <a:xfrm>
            <a:off x="0" y="0"/>
            <a:ext cx="1219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Последнее рассмотрим основные функции фильтрации отелей по городам и по цене: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00FF1-F932-66E7-F1E3-91373A3163C3}"/>
              </a:ext>
            </a:extLst>
          </p:cNvPr>
          <p:cNvSpPr txBox="1"/>
          <p:nvPr/>
        </p:nvSpPr>
        <p:spPr>
          <a:xfrm>
            <a:off x="140677" y="285750"/>
            <a:ext cx="684115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filterBox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'.hotel-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card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filterTypeBox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filter-type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filterBox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hotelPrice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'.hotel-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minPrice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values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0);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maxPrice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values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1);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filterBox.forEach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elem,index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)=&gt;{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matchCity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elem.classList.contains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||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===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parseInt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hotelPrice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[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index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].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&gt;=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minPrice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&amp;&amp;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&lt;=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maxPrice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matchCity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|| 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endParaRPr lang="ru-RU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13E74-B3F5-07FC-DAB6-7EF37E8B6BD8}"/>
              </a:ext>
            </a:extLst>
          </p:cNvPr>
          <p:cNvSpPr txBox="1"/>
          <p:nvPr/>
        </p:nvSpPr>
        <p:spPr>
          <a:xfrm>
            <a:off x="6941345" y="264681"/>
            <a:ext cx="52911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filterTypeBox.forEach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item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=&gt;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item.classList.remove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`[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-f="${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}"]`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click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=&gt;{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event.target.className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!==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filter-type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return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event.target.dataset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[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'f'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];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$(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).on(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slidechange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(1));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B1875D-6E50-699B-7EE3-7397E457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3197446"/>
            <a:ext cx="3822065" cy="270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E63E6C-71C3-4C7A-92CC-0C8426F9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80" y="4374202"/>
            <a:ext cx="5612764" cy="2226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45D584-A050-5757-FAB2-27A14BF6BED0}"/>
              </a:ext>
            </a:extLst>
          </p:cNvPr>
          <p:cNvSpPr txBox="1"/>
          <p:nvPr/>
        </p:nvSpPr>
        <p:spPr>
          <a:xfrm>
            <a:off x="1016634" y="5888713"/>
            <a:ext cx="38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14.1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Страница без рабочего фильтра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A7747-7113-46E6-4F02-788D57A6EFCD}"/>
              </a:ext>
            </a:extLst>
          </p:cNvPr>
          <p:cNvSpPr txBox="1"/>
          <p:nvPr/>
        </p:nvSpPr>
        <p:spPr>
          <a:xfrm>
            <a:off x="6095999" y="6431811"/>
            <a:ext cx="5612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14.2 Страница с рабочим фильтром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3331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DF799-94AD-4B28-5893-D978A1FA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1FB2C4-9843-4EE2-D4B3-626B31A5DF6A}"/>
              </a:ext>
            </a:extLst>
          </p:cNvPr>
          <p:cNvSpPr txBox="1"/>
          <p:nvPr/>
        </p:nvSpPr>
        <p:spPr>
          <a:xfrm>
            <a:off x="0" y="784860"/>
            <a:ext cx="12192000" cy="382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3. ЗАКЛЮЧЕНИЕ</a:t>
            </a:r>
            <a:endParaRPr lang="ru-RU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ходе выполнения курсового проекта были освоены ключевые аспекты веб-разработки: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Основу сайта разработали на HTML.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Визуальное оформление реализовали с помощью CSS.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Добавили скрипты написанные на  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Итогом работы стал современный и удобный веб-сайт, сочетающий функциональность, привлекательный дизайн и соответствие актуальным стандартам. Проект полностью отвечает ожиданиям заказчика и обеспечивает комфортное взаимодействие с пользователями.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1441403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AB24CD-9AD8-D906-817E-C0B35A1DC108}"/>
              </a:ext>
            </a:extLst>
          </p:cNvPr>
          <p:cNvSpPr txBox="1"/>
          <p:nvPr/>
        </p:nvSpPr>
        <p:spPr>
          <a:xfrm>
            <a:off x="0" y="0"/>
            <a:ext cx="12192000" cy="440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az-Latn-AZ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az-Latn-AZ" sz="20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ЛИТЕРАТУРА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Зудилова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Т. В., Буркова, М. Л</a:t>
            </a:r>
            <a:r>
              <a:rPr lang="ru-RU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Web-программирование HTML. Учебное пособие. / СПб: НИУ ИТМО, 2012.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Синица, С. Г. Веб-программирование и веб-сервисы: учеб. пособие. / Краснодар: Кубанский гос. ун-т, 2013.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400"/>
              <a:buFont typeface="Times New Roman" panose="02020603050405020304" pitchFamily="18" charset="0"/>
              <a:buAutoNum type="arabicPeriod"/>
            </a:pP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HTML/СSS.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Вся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веб-разработка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в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схемах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иллюстрациях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СПб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.: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Питер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2025. — 208 с.: ‘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(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Серия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«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Библиотека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программиста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»). 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нуля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профи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СПб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Питер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2023. — 480 с.: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(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Серия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«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Библиотека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программиста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»).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Зеленко О.В., Валеева Л.Р., Климанов С.Г. - Обзор современных Web – технологий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39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70897-8C33-F42A-B32F-5C463ECC7B92}"/>
              </a:ext>
            </a:extLst>
          </p:cNvPr>
          <p:cNvSpPr txBox="1"/>
          <p:nvPr/>
        </p:nvSpPr>
        <p:spPr>
          <a:xfrm>
            <a:off x="0" y="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ВВЕДЕНИЕ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4371E-9CD9-5400-23F2-47F5D121160E}"/>
              </a:ext>
            </a:extLst>
          </p:cNvPr>
          <p:cNvSpPr txBox="1"/>
          <p:nvPr/>
        </p:nvSpPr>
        <p:spPr>
          <a:xfrm>
            <a:off x="147071" y="307777"/>
            <a:ext cx="11919171" cy="6193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Современное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информационное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общество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невозможно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представить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без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веб-технологий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стали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цифровой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трансформации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бизнеса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науки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образования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повседневной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жизни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Веб-системы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технологии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охватывают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широкий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спектр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инструментов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языков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программирования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фреймворков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платформ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обеспечивающих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развертывание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поддержку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динамических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веб-приложений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эволюция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последние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десятилетия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привела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к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появлению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мощных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решений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позволяющих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создавать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высокопроизводительные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масштабируемые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безопасные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веб-сервисы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доступные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миллиардам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пользователей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всему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миру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Веб-разработка состоит из нескольких ключевых компонентов, которые работают вместе для создания функционального и привлекательного веб-сайта: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Веб-дизайн: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визуального интерфейса сайта. Это включает в себя выбор цветовой схемы, типографики, макета и других визуальных элементов, которые делают сайт привлекательным и удобным для пользователей.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Веб-программирование: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написание кода для реализации функционала сайта. Это может включать в себя как фронтенд, так и бэкенд программирование, в зависимости от задач.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Управление базами данных: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хранение и управление данными, которые используются на сайте. Это важный аспект, особенно для сайтов, которые работают с большим объемом данных, таких как интернет-магазины или социальные сети.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и отладка: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сайта на наличие ошибок и их исправление. Тестирование может быть ручным или автоматизированным и включает в себя проверку функциональности, производительности и безопасности.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447675" algn="just">
              <a:lnSpc>
                <a:spcPct val="150000"/>
              </a:lnSpc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WEB-сайт бронирования отелей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это система, ориентированная большей частью на клиента. Он должен предоставлять сервисы просмотра и удобного поиска отелей, легкость и удобство при бронировании. </a:t>
            </a:r>
          </a:p>
          <a:p>
            <a:pPr lvl="0" algn="just">
              <a:lnSpc>
                <a:spcPct val="150000"/>
              </a:lnSpc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И так, целью моей курсовой работы является создание сайта бронирования отелей, обеспечивающего удобство, безопасность и интуитивную понятность интерфейса пользователю.</a:t>
            </a:r>
          </a:p>
        </p:txBody>
      </p:sp>
    </p:spTree>
    <p:extLst>
      <p:ext uri="{BB962C8B-B14F-4D97-AF65-F5344CB8AC3E}">
        <p14:creationId xmlns:p14="http://schemas.microsoft.com/office/powerpoint/2010/main" val="23652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B2155-8D68-7340-A301-2BDCB9F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F50980-F28F-14D7-563A-3634203154BC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buFont typeface="+mj-lt"/>
              <a:buAutoNum type="arabicPeriod"/>
            </a:pP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ТЕОРЕТИЧЕСКАЯ ЧАСТЬ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ctr"/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1.1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Web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-программирование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3682-F9DC-7F2E-4234-4B58DB7A7375}"/>
              </a:ext>
            </a:extLst>
          </p:cNvPr>
          <p:cNvSpPr txBox="1"/>
          <p:nvPr/>
        </p:nvSpPr>
        <p:spPr>
          <a:xfrm>
            <a:off x="102309" y="389777"/>
            <a:ext cx="11983117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>
              <a:lnSpc>
                <a:spcPct val="150000"/>
              </a:lnSpc>
            </a:pP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Web-программирование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это направление разработки программного обеспечения, ориентированное на создание веб-приложений, работающих через интернет. Оно охватывает как клиентскую часть (интерфейс пользователя), так и серверную (обработка данных, бизнес-логика). Веб-программирование позволяет создавать динамические и интерактивные веб-страницы, которые могут взаимодействовать с пользователями и базами данных.</a:t>
            </a:r>
            <a:endParaRPr lang="ru-RU" sz="1400" kern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-разработке есть разные направления, которые объединяют различные задачи при создании сайта или разработке веб-приложения.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Backend-разработка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это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серверной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части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которая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обеспечивает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правильную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работу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Backend-разработчик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программирует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функционал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например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внутреннюю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механику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процесса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заказа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товаров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интернет-магазине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Frontend</a:t>
            </a:r>
            <a:r>
              <a:rPr lang="az-Latn-AZ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</a:t>
            </a:r>
            <a:r>
              <a:rPr lang="az-Latn-AZ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разработка</a:t>
            </a:r>
            <a:r>
              <a:rPr lang="az-Latn-AZ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—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обеспечить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максимально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позитивный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пользовательский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опыт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взаимодействии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сайтом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Он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расставляет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кнопки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оформляет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визуальные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компоненты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выстраивает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логику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переходов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между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разделами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адаптирует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под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устройства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следит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корректным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отображением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страниц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веб-программирования используется множество технологий и языков программирования. Вот некоторые из них: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создания верстки и грамотного соединения всех элементов сайта, включая текст, видео, изображения, кнопки, графики, используют языки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разметки, считываемый браузерами. Благодаря ему пользователи видят определенную структуру наполнения страницы.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состоит из тегов: &lt;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таблица, &lt;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img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изображение, &lt;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strong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жирный шрифт и так далее.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стилей, который делает приложения и сайты визуально красивыми. Он позволяет работать с видами и размером шрифтов, подбирать подходящую цветовую гамму, регулировать ширину межстрочного интервала и отступов, располагать мультимедийные элементы в конкретных местах.</a:t>
            </a:r>
          </a:p>
          <a:p>
            <a:pPr indent="450215" algn="just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это язык программирования, который используется для создания интерактивных элементов на веб-страницах. С помощью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можно создавать динамические изменения на странице, такие как анимации, всплывающие окна и валидация форм.</a:t>
            </a:r>
          </a:p>
          <a:p>
            <a:pPr algn="just"/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7277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00E-43B0-5D36-94D0-C4FDB094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A85D99-93E7-50F2-E11D-63607E886DA4}"/>
              </a:ext>
            </a:extLst>
          </p:cNvPr>
          <p:cNvSpPr txBox="1"/>
          <p:nvPr/>
        </p:nvSpPr>
        <p:spPr>
          <a:xfrm>
            <a:off x="0" y="0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1.2 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3FD1C-2DD8-AC70-3F30-A31E4EC38D74}"/>
              </a:ext>
            </a:extLst>
          </p:cNvPr>
          <p:cNvSpPr txBox="1"/>
          <p:nvPr/>
        </p:nvSpPr>
        <p:spPr>
          <a:xfrm>
            <a:off x="115099" y="307777"/>
            <a:ext cx="11804073" cy="610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HyperText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Markup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Language)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представляет язык разметки гипертекста, используемый преимущественно для создания документов в сети интернет. HTML начал свой путь в начале 90-х годов как примитивный язык для создания веб-страниц, и в настоящий момент уже трудно представить себе интернет без HTML. Подавляющее большинство сайтов так или иначе используют HTML. 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необходимо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чтобы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прочитать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-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браузер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интерпретирует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элементы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воспроизводит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экране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виде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ему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придает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автор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преимущество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заключается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том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может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быть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просмотрен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Web-браузерах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различных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типов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различных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платформах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могут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быть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помощи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любого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текстового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специализированных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конвертеров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C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другой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стороны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можно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использовать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специальные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–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текстов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Основными конструкциями языка являются тэги. Все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тэги HTML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начинаются с "&lt;" (левой угловой скобки) и заканчиваются символом "&gt;" (правой угловой скобки). Как правило, существует стартовый тэг и завершающий тэг.</a:t>
            </a:r>
          </a:p>
          <a:p>
            <a:pPr indent="450215" algn="just">
              <a:lnSpc>
                <a:spcPct val="150000"/>
              </a:lnSpc>
            </a:pP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title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&gt; Заголовок документа &lt;/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title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Когда Web-браузер получает документ, он определяет, как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документдолжен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быть интерпретирован. Самый первый тэг, который встречается в документе, должен быть тэгом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Простейший HTML-документ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будет выглядеть так:</a:t>
            </a: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&lt;!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DOCTYPE 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&lt;title&gt;.......&lt;/title&gt;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&lt;/head&gt;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&lt;body&gt;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.......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&lt;/body&gt;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/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ru-RU" sz="1100" dirty="0" err="1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07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6E953-E883-1347-D6F5-3A03950E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619669-9067-5A96-5921-7ACAF075CE78}"/>
              </a:ext>
            </a:extLst>
          </p:cNvPr>
          <p:cNvSpPr txBox="1"/>
          <p:nvPr/>
        </p:nvSpPr>
        <p:spPr>
          <a:xfrm>
            <a:off x="0" y="0"/>
            <a:ext cx="1219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1.3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E6E0F-6437-6317-0A82-B7B8725B85FF}"/>
              </a:ext>
            </a:extLst>
          </p:cNvPr>
          <p:cNvSpPr txBox="1"/>
          <p:nvPr/>
        </p:nvSpPr>
        <p:spPr>
          <a:xfrm>
            <a:off x="83128" y="166296"/>
            <a:ext cx="11880806" cy="603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стилей, который делает приложения и сайты визуально красивыми. Он позволяет работать с видами и размером шрифтов, подбирать подходящую цветовую гамму, регулировать ширину межстрочного интервала и отступов, располагать мультимедийные элементы в конкретных местах.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Большим преимуществом таблиц стилей HTML является возможность отделить операцию форматирования от содержания документа. Сначала вы определяете, как должен выглядеть текст в том или ином месте страницы, а затем вводите сам текст. Если вы позднее решите, например, заменить цвет шрифта заголовков на синий, для этого будет достаточно поменять только стиль этих заголовков. Делать изменения в тексте нет необходимости.</a:t>
            </a:r>
          </a:p>
          <a:p>
            <a:pPr indent="3587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Способы применения таблицы стилей:</a:t>
            </a:r>
          </a:p>
          <a:p>
            <a:pPr indent="447675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Связывание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Linking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связать HTML-документ с таблицей стилей, хранящейся в отдельном файле.</a:t>
            </a:r>
          </a:p>
          <a:p>
            <a:pPr indent="447675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Встраивание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Embedding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встроить таблицу стилей в HTML-документ с помощью контейнера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</a:t>
            </a:r>
          </a:p>
          <a:p>
            <a:pPr indent="447675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Задание стиля для отдельного фрагмента документа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Inline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определять элементы стиля "на лету", т. е. указывать их в тэгах HTML, например, в тэге абзаца &lt;p&gt;.</a:t>
            </a: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связывания таблицы стилей с документом HTML используйте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тэг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следующим образом:                                                                                   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stylesheet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href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.css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type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="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text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"&gt;</a:t>
            </a: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включения таблицы стилей в документ воспользуйтесь контейнером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Он размещается между тэгами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и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body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&gt;:</a:t>
            </a: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&lt;style type="text/</a:t>
            </a:r>
            <a:r>
              <a:rPr lang="en-US" sz="1100" dirty="0" err="1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css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Тут записываются сами стили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/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оперативного определения стиля добавьте к нужному тэгу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атрибут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присвойте ему строковое значение, указывающее новый стиль:</a:t>
            </a:r>
          </a:p>
          <a:p>
            <a:pPr indent="450215" algn="just">
              <a:lnSpc>
                <a:spcPct val="150000"/>
              </a:lnSpc>
            </a:pP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&lt;h1 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color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blue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73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F3D1F-329A-B1DD-450B-26F7524A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0D83F-E9F7-8BD3-B520-3340DED85ED6}"/>
              </a:ext>
            </a:extLst>
          </p:cNvPr>
          <p:cNvSpPr txBox="1"/>
          <p:nvPr/>
        </p:nvSpPr>
        <p:spPr>
          <a:xfrm>
            <a:off x="0" y="0"/>
            <a:ext cx="1219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4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B442A-37E2-13E1-2EDE-D2D14468057B}"/>
              </a:ext>
            </a:extLst>
          </p:cNvPr>
          <p:cNvSpPr txBox="1"/>
          <p:nvPr/>
        </p:nvSpPr>
        <p:spPr>
          <a:xfrm>
            <a:off x="95916" y="376834"/>
            <a:ext cx="11976722" cy="603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– это язык программирования, созданный для веб-разработки. Он дает пользователям возможность изучить механику и элементы программирования веб-страниц.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относится к языкам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объектноориентированного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программирования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Это означает, что существуют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объекты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(например, окно) с определенными свойствами (например, длиной) и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методами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en-US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Существует два способа добавления кода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на веб-страницы: добавление прямо в код используемой страницы или использование отдельного файла.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первом варианте код пишется непосредственно на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вебстранице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внутри пары тегов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&gt;&lt;/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Тег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может быть помещен либо в секцию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head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&gt;, либо в секцию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body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страницы. Возможно уменьшить размер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вебстраниц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повторно использовать один и тот же код, вынеся большую его часть в отдельный текстовый файл с расширением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 необходимости запустить код из JavaScript-файла (например,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script.js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достаточно будет добавить соответствующий атрибут к тегу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</a:t>
            </a:r>
            <a:r>
              <a:rPr lang="en-US" sz="1400" dirty="0"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примере ниже демонстрируется использование обоих способов.</a:t>
            </a:r>
          </a:p>
          <a:p>
            <a:pPr indent="450215" algn="just">
              <a:lnSpc>
                <a:spcPct val="150000"/>
              </a:lnSpc>
            </a:pPr>
            <a:r>
              <a:rPr lang="ru-RU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type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text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document.title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= "</a:t>
            </a:r>
            <a:r>
              <a:rPr lang="ru-RU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Пример кода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en-US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type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text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/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src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="script.js"&gt;&lt;/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en-US" sz="1050" dirty="0"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99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15AE6-F1F1-D37A-FEA7-0CE3E8043E07}"/>
              </a:ext>
            </a:extLst>
          </p:cNvPr>
          <p:cNvSpPr txBox="1"/>
          <p:nvPr/>
        </p:nvSpPr>
        <p:spPr>
          <a:xfrm>
            <a:off x="0" y="561330"/>
            <a:ext cx="11931961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качестве редактора кода был использован Visual Studio Code. Создаем папку в нем, которую назовем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hotelSite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в ней и будут все файлы проекта.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Сайт будет состоять из 5 страниц. Создадим для них файлы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этого создаем папки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и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 В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создаем файл для стилей “style.css”,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будет находится скрипт для нашего сайта назовём его “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а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будут нужные изображения для сайта.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Окружение готово и теперь мы можем приступить к самой разработке (Рис. 1)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3B57-A43C-2D4B-CF7E-C44DA9D3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997" y="3196363"/>
            <a:ext cx="2123965" cy="293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79B56-5D7D-DA49-168C-752A74937C37}"/>
              </a:ext>
            </a:extLst>
          </p:cNvPr>
          <p:cNvSpPr txBox="1"/>
          <p:nvPr/>
        </p:nvSpPr>
        <p:spPr>
          <a:xfrm>
            <a:off x="2583020" y="6020556"/>
            <a:ext cx="611944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1. Итоговый вид окружения</a:t>
            </a:r>
            <a:endParaRPr lang="ru-RU" sz="12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44CFB-A4D9-DF7A-34E6-B5B170B9E459}"/>
              </a:ext>
            </a:extLst>
          </p:cNvPr>
          <p:cNvSpPr txBox="1"/>
          <p:nvPr/>
        </p:nvSpPr>
        <p:spPr>
          <a:xfrm>
            <a:off x="0" y="-21986"/>
            <a:ext cx="12192000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spcAft>
                <a:spcPts val="800"/>
              </a:spcAft>
              <a:buFont typeface="+mj-lt"/>
              <a:buAutoNum type="arabicPeriod" startAt="2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</a:p>
          <a:p>
            <a:pPr algn="ctr">
              <a:spcAft>
                <a:spcPts val="800"/>
              </a:spcAf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2.1 Создание окружения для проекта</a:t>
            </a:r>
            <a:endParaRPr lang="ru-RU" sz="11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spcAft>
                <a:spcPts val="800"/>
              </a:spcAft>
              <a:buFont typeface="+mj-lt"/>
              <a:buAutoNum type="arabicPeriod" startAt="2"/>
            </a:pP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8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FBA94-6351-28CC-6D45-D27978D7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F09204-F29E-6C3B-D16E-99A0C6E33803}"/>
              </a:ext>
            </a:extLst>
          </p:cNvPr>
          <p:cNvSpPr txBox="1"/>
          <p:nvPr/>
        </p:nvSpPr>
        <p:spPr>
          <a:xfrm>
            <a:off x="377271" y="481011"/>
            <a:ext cx="11503536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начала прописываем 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 class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 </a:t>
            </a:r>
            <a:r>
              <a:rPr lang="en-US" sz="1400" kern="1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lg navbar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r>
              <a:rPr lang="ru-RU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котором будет весь контент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Затем создаем через &lt;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лого: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navbar-brand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"#"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&gt;&lt;i&gt;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AZ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&lt;/i&gt;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Booking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</a:t>
            </a:r>
            <a:endParaRPr lang="ru-RU" sz="11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indent="449580">
              <a:buNone/>
            </a:pP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navbar-nav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ms-auto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py-0"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nav-link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aria-current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page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"#"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Главная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9580"/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dropdown-menu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"contact.html"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Контакты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dropdown-divider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"reviews.html"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Отзывы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86CE7-7523-BB1F-95AF-B1407FDA287D}"/>
              </a:ext>
            </a:extLst>
          </p:cNvPr>
          <p:cNvSpPr txBox="1"/>
          <p:nvPr/>
        </p:nvSpPr>
        <p:spPr>
          <a:xfrm>
            <a:off x="0" y="3975423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задания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стилей,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примет такой вид 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2)</a:t>
            </a:r>
            <a:r>
              <a:rPr lang="ru-RU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611DC-1B1A-58E5-A915-DCD8DB07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53" y="4652254"/>
            <a:ext cx="9430933" cy="565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097F8-2D46-AC82-5694-69E6BF27DC86}"/>
              </a:ext>
            </a:extLst>
          </p:cNvPr>
          <p:cNvSpPr txBox="1"/>
          <p:nvPr/>
        </p:nvSpPr>
        <p:spPr>
          <a:xfrm>
            <a:off x="2548170" y="5207556"/>
            <a:ext cx="611944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 Итоговый результат </a:t>
            </a:r>
            <a:r>
              <a:rPr lang="ru-RU" sz="16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endParaRPr lang="ru-RU" sz="12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D6F67-9863-9184-7331-52B07CB77134}"/>
              </a:ext>
            </a:extLst>
          </p:cNvPr>
          <p:cNvSpPr txBox="1"/>
          <p:nvPr/>
        </p:nvSpPr>
        <p:spPr>
          <a:xfrm>
            <a:off x="-1" y="-19588"/>
            <a:ext cx="12191999" cy="98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2.1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Верстка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страницы</a:t>
            </a:r>
          </a:p>
          <a:p>
            <a:pPr algn="ctr">
              <a:lnSpc>
                <a:spcPct val="150000"/>
              </a:lnSpc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sz="14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сайта</a:t>
            </a:r>
          </a:p>
          <a:p>
            <a:pPr algn="ctr">
              <a:lnSpc>
                <a:spcPct val="150000"/>
              </a:lnSpc>
            </a:pP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145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5617</Words>
  <Application>Microsoft Office PowerPoint</Application>
  <PresentationFormat>Широкоэкранный</PresentationFormat>
  <Paragraphs>209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Times New Roman</vt:lpstr>
      <vt:lpstr>Тема Office</vt:lpstr>
      <vt:lpstr>МИНИСТЕРСТВО  НАУКИ И ОБРАЗОВАНИЯ АЗЕРБАЙДЖАНСКОЙ РЕСПУБЛИКИ            АЗЕРБАЙДЖАНСКИЙ ГОСУДАРСТВЕННЫЙ УНИВЕРСИТЕТ НЕФТИ И ПРОМЫШЛЕННОСТИ   КАФЕДРА: «КОМПЬЮТЕРНАЯ ИНЖЕНЕРИЯ»   Предмет: «Веб-системы и технологии»   КУРСОВАЯ РАБОТА Тема: «Разработка системы онлайн-бронирования отелей»   Группа: 650.22 Студент: Сербин Владимир Руководитель: асс. Халилов М. Э.   БАКУ-2025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Вова Сербин</dc:creator>
  <cp:lastModifiedBy>Вова Сербин</cp:lastModifiedBy>
  <cp:revision>70</cp:revision>
  <dcterms:created xsi:type="dcterms:W3CDTF">2025-05-09T16:18:42Z</dcterms:created>
  <dcterms:modified xsi:type="dcterms:W3CDTF">2025-05-20T11:24:29Z</dcterms:modified>
</cp:coreProperties>
</file>